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63" r:id="rId15"/>
  </p:sldIdLst>
  <p:sldSz cx="12192000" cy="6858000"/>
  <p:notesSz cx="6858000" cy="9144000"/>
  <p:defaultTextStyle>
    <a:defPPr>
      <a:defRPr lang="en-150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2310" y="10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38D3D-02DD-2392-69F9-3391B5B555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9F8ED6-69DA-1444-E883-713A1FDCC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644CC-A5D3-242B-A3BD-5C9D18821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7E317-0985-4D7E-B10E-DD790926A44C}" type="datetimeFigureOut">
              <a:rPr lang="en-150" smtClean="0"/>
              <a:t>07/07/2023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4C3EF-BF8A-BA67-6A45-FB4FDA2D3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15674-ACAE-399D-7989-B382B7FD4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6EE66-00FD-4FBC-8EBC-2C3D18464FB8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878634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67BE0-3EA4-6A9A-89A0-678DD0810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4055A9-C7E6-485E-3EF5-0F0628A932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E91EA-A26E-4153-8D24-2286DB276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7E317-0985-4D7E-B10E-DD790926A44C}" type="datetimeFigureOut">
              <a:rPr lang="en-150" smtClean="0"/>
              <a:t>07/07/2023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0DD83-69A4-EFC7-CFEA-FD6633181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DAADE-7209-5A15-DEDE-7E6DB886C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6EE66-00FD-4FBC-8EBC-2C3D18464FB8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248429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FBE934-E95F-B105-9170-D6001C1415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B39E46-AC56-6FFD-6B5C-B975202D6C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67AC9-5BFE-DA7F-61A3-338CB7573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7E317-0985-4D7E-B10E-DD790926A44C}" type="datetimeFigureOut">
              <a:rPr lang="en-150" smtClean="0"/>
              <a:t>07/07/2023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43D75-B935-0CC9-00CC-1D48EB3E5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83A9E-E135-E105-69DE-F8B24ADC7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6EE66-00FD-4FBC-8EBC-2C3D18464FB8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692237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EBA97-63D7-2F69-FBB0-C233F841F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6DC73-EBEE-0BEB-84D3-A60731912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8E8EB7-DE4C-BFDD-E982-D5C34FD09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7E317-0985-4D7E-B10E-DD790926A44C}" type="datetimeFigureOut">
              <a:rPr lang="en-150" smtClean="0"/>
              <a:t>07/07/2023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9116-5EEB-C094-E7E1-8776C78D0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BF324-70AF-ED24-B8F0-BA670791D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6EE66-00FD-4FBC-8EBC-2C3D18464FB8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510834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05A92-EFD6-EFFF-E622-E685B4FA1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F7D96-C5DD-C142-BCE3-8DB2399EA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C6795-7F02-64CB-9193-7A6EB7910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7E317-0985-4D7E-B10E-DD790926A44C}" type="datetimeFigureOut">
              <a:rPr lang="en-150" smtClean="0"/>
              <a:t>07/07/2023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699E4-9EF1-50D4-FE81-8C4619FA5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7B804-BA83-EA88-5541-26C9ECA91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6EE66-00FD-4FBC-8EBC-2C3D18464FB8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0485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03E13-7E89-36A1-DD15-8598D40BD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DEFF3-228E-5D2B-EB90-C44FBB922B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906876-744A-93C3-E330-8331ED0D75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3FA3C5-C7E9-530D-B937-1C0ED190E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7E317-0985-4D7E-B10E-DD790926A44C}" type="datetimeFigureOut">
              <a:rPr lang="en-150" smtClean="0"/>
              <a:t>07/07/2023</a:t>
            </a:fld>
            <a:endParaRPr lang="en-15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480458-1B96-84F4-BBB4-75D9FBE19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ABD60-0517-D5C8-0390-8F76279FC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6EE66-00FD-4FBC-8EBC-2C3D18464FB8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054092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96412-234B-8482-9530-659A35378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910C5-52AE-ABAF-37D2-417E22F7F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509D5D-01AC-4ECB-C0D3-2D48F84F77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610B29-8047-CBF3-5013-BA72A89E12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3AABCE-ADF5-8318-B3D8-7FD6F4EBB1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108F85-BC6D-5F88-21A9-6594EEE88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7E317-0985-4D7E-B10E-DD790926A44C}" type="datetimeFigureOut">
              <a:rPr lang="en-150" smtClean="0"/>
              <a:t>07/07/2023</a:t>
            </a:fld>
            <a:endParaRPr lang="en-15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C0A23F-BD7B-33A8-7419-CBD0B9181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BA65F4-6694-34A9-5F54-D5D9D1257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6EE66-00FD-4FBC-8EBC-2C3D18464FB8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373728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F0A4F-219E-9F4A-7FBB-DD3F5CBC2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401724-36F0-B375-884E-438A46727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7E317-0985-4D7E-B10E-DD790926A44C}" type="datetimeFigureOut">
              <a:rPr lang="en-150" smtClean="0"/>
              <a:t>07/07/2023</a:t>
            </a:fld>
            <a:endParaRPr lang="en-15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36306-0A09-57E4-1D53-CE85D4BF9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F7EF3B-DDF4-291D-62D0-DD2D19953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6EE66-00FD-4FBC-8EBC-2C3D18464FB8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996701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F0BF3-C328-A7D6-EA7C-37B03B424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7E317-0985-4D7E-B10E-DD790926A44C}" type="datetimeFigureOut">
              <a:rPr lang="en-150" smtClean="0"/>
              <a:t>07/07/2023</a:t>
            </a:fld>
            <a:endParaRPr lang="en-15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7B182F-DCCD-35C4-97B5-30FD8D149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EB65C-EF0A-C59F-59BD-9A822604C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6EE66-00FD-4FBC-8EBC-2C3D18464FB8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418242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AC4A6-FB29-10CF-9A1A-8A31154D8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C7242-E0B4-7A80-831D-F69C2B097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B4E6D0-8149-DF3F-4C41-2644C87A8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464751-2265-0383-C4EA-2D2D44E59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7E317-0985-4D7E-B10E-DD790926A44C}" type="datetimeFigureOut">
              <a:rPr lang="en-150" smtClean="0"/>
              <a:t>07/07/2023</a:t>
            </a:fld>
            <a:endParaRPr lang="en-15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D12EC3-EB0F-5FC6-0F79-F6DF13071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63040-2211-5A20-89E8-278F3F1C9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6EE66-00FD-4FBC-8EBC-2C3D18464FB8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801007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8FB59-8222-FEBB-2EF9-C1C1074A6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6C0A1C-6291-E3A8-6E09-F5885B2DC2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15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971E39-9E3A-268A-9EA5-5A19011970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8F3BC3-2FBE-A1D3-80DF-4DAA78B2A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7E317-0985-4D7E-B10E-DD790926A44C}" type="datetimeFigureOut">
              <a:rPr lang="en-150" smtClean="0"/>
              <a:t>07/07/2023</a:t>
            </a:fld>
            <a:endParaRPr lang="en-15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BFFF68-8D0C-7049-934C-5881030D9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5878D-6442-3E70-ECD6-34BFF0A0A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6EE66-00FD-4FBC-8EBC-2C3D18464FB8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18375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7F0119-CF66-2456-38F6-8099AA855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3DE859-EB60-04F0-AF72-820E696FC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8DD68-BE15-2D42-D942-4FAAB08CD1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7E317-0985-4D7E-B10E-DD790926A44C}" type="datetimeFigureOut">
              <a:rPr lang="en-150" smtClean="0"/>
              <a:t>07/07/2023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24909-ACF1-38EB-C4D6-DCA69299A8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876E9-C777-F1E5-B038-379CBA7F6A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76EE66-00FD-4FBC-8EBC-2C3D18464FB8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519477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150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2F2F56-49C8-C75F-62C2-566F1D1C64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Primjena blockchaina za dobrotvorne svrhe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A1C75D-5762-1273-5824-2236B642B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200" dirty="0"/>
          </a:p>
          <a:p>
            <a:pPr algn="l"/>
            <a:endParaRPr lang="en-US" sz="220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2503C9-389A-7444-5C6D-D2812D0F6E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1" r="40548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90126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3E82E-B80C-E183-EC5B-7A7B4ABF8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807ACB-A12B-DFB4-445B-978353E7A8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27906"/>
            <a:ext cx="10515600" cy="415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788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E4E2F-F505-EFD1-D455-4C575745A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F9FB44-A93C-8B28-A7A0-16476255B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86" y="1690688"/>
            <a:ext cx="5943600" cy="30988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E4AE4F-3A01-75E5-45A0-0123A982A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68505" y="2744335"/>
            <a:ext cx="5980877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811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64CBB-4A6F-AB9C-1E7D-1CAF10A44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CA4DF-9A93-856B-FA90-1C04DD37C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8099"/>
            <a:ext cx="10515600" cy="4351338"/>
          </a:xfrm>
        </p:spPr>
        <p:txBody>
          <a:bodyPr/>
          <a:lstStyle/>
          <a:p>
            <a:r>
              <a:rPr lang="en-US" dirty="0" err="1"/>
              <a:t>Korisnicima</a:t>
            </a:r>
            <a:r>
              <a:rPr lang="en-US" dirty="0"/>
              <a:t> je </a:t>
            </a:r>
            <a:r>
              <a:rPr lang="en-US" dirty="0" err="1"/>
              <a:t>omogućeno</a:t>
            </a:r>
            <a:r>
              <a:rPr lang="en-US" dirty="0"/>
              <a:t> </a:t>
            </a:r>
            <a:r>
              <a:rPr lang="en-US" dirty="0" err="1"/>
              <a:t>pregledavanje</a:t>
            </a:r>
            <a:r>
              <a:rPr lang="en-US" dirty="0"/>
              <a:t> </a:t>
            </a:r>
            <a:r>
              <a:rPr lang="en-US" dirty="0" err="1"/>
              <a:t>svih</a:t>
            </a:r>
            <a:r>
              <a:rPr lang="en-US" dirty="0"/>
              <a:t> </a:t>
            </a:r>
            <a:r>
              <a:rPr lang="en-US" dirty="0" err="1"/>
              <a:t>oglasa</a:t>
            </a:r>
            <a:r>
              <a:rPr lang="en-US" dirty="0"/>
              <a:t> za </a:t>
            </a:r>
            <a:r>
              <a:rPr lang="en-US" dirty="0" err="1"/>
              <a:t>dobrotvorne</a:t>
            </a:r>
            <a:r>
              <a:rPr lang="en-US" dirty="0"/>
              <a:t> </a:t>
            </a:r>
            <a:r>
              <a:rPr lang="en-US" dirty="0" err="1"/>
              <a:t>svrhe</a:t>
            </a:r>
            <a:r>
              <a:rPr lang="en-US" dirty="0"/>
              <a:t> </a:t>
            </a:r>
            <a:r>
              <a:rPr lang="en-US" dirty="0" err="1"/>
              <a:t>organiziranih</a:t>
            </a:r>
            <a:r>
              <a:rPr lang="en-US" dirty="0"/>
              <a:t> od </a:t>
            </a:r>
            <a:r>
              <a:rPr lang="en-US" dirty="0" err="1"/>
              <a:t>strane</a:t>
            </a:r>
            <a:r>
              <a:rPr lang="en-US" dirty="0"/>
              <a:t> </a:t>
            </a:r>
            <a:r>
              <a:rPr lang="en-US" dirty="0" err="1"/>
              <a:t>osoba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organizacija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AAF0B8-F9E1-C568-B616-CE1C17089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6" y="2802912"/>
            <a:ext cx="6219825" cy="1736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F77F97-E006-37AF-9D83-BD60166C1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198" y="4162787"/>
            <a:ext cx="5943600" cy="12941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36B23D-1921-BDFD-61F6-A7FBFDBA0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5021623"/>
            <a:ext cx="5943600" cy="126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99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0593F-2507-0468-9AF5-949C0BD5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Zaključak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E2D0F-9A98-2754-87D2-852938AF7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Kontinuirani rad na razvoju i optimizaciji funkcionalnosti </a:t>
            </a:r>
          </a:p>
          <a:p>
            <a:r>
              <a:rPr lang="en-US" dirty="0" err="1"/>
              <a:t>Integracija</a:t>
            </a:r>
            <a:r>
              <a:rPr lang="en-US" dirty="0"/>
              <a:t> </a:t>
            </a:r>
            <a:r>
              <a:rPr lang="en-US" dirty="0" err="1"/>
              <a:t>drugih</a:t>
            </a:r>
            <a:r>
              <a:rPr lang="en-US" dirty="0"/>
              <a:t> </a:t>
            </a:r>
            <a:r>
              <a:rPr lang="en-US" dirty="0" err="1"/>
              <a:t>dobrotvornih</a:t>
            </a:r>
            <a:r>
              <a:rPr lang="en-US" dirty="0"/>
              <a:t> </a:t>
            </a:r>
            <a:r>
              <a:rPr lang="en-US" dirty="0" err="1"/>
              <a:t>organizacija</a:t>
            </a:r>
            <a:endParaRPr lang="pl-PL" dirty="0"/>
          </a:p>
          <a:p>
            <a:r>
              <a:rPr lang="pl-PL" dirty="0"/>
              <a:t>Trenutna rana faza implementacije zahtijeva dodatne napore u razvoju</a:t>
            </a:r>
          </a:p>
          <a:p>
            <a:r>
              <a:rPr lang="en-US" dirty="0" err="1"/>
              <a:t>Kontinuirano</a:t>
            </a:r>
            <a:r>
              <a:rPr lang="en-US" dirty="0"/>
              <a:t> </a:t>
            </a:r>
            <a:r>
              <a:rPr lang="en-US" dirty="0" err="1"/>
              <a:t>pratiti</a:t>
            </a:r>
            <a:r>
              <a:rPr lang="en-US" dirty="0"/>
              <a:t> </a:t>
            </a:r>
            <a:r>
              <a:rPr lang="en-US" dirty="0" err="1"/>
              <a:t>povratne</a:t>
            </a:r>
            <a:r>
              <a:rPr lang="en-US" dirty="0"/>
              <a:t> </a:t>
            </a:r>
            <a:r>
              <a:rPr lang="en-US" dirty="0" err="1"/>
              <a:t>informacije</a:t>
            </a:r>
            <a:r>
              <a:rPr lang="en-US" dirty="0"/>
              <a:t> </a:t>
            </a:r>
            <a:r>
              <a:rPr lang="en-US" dirty="0" err="1"/>
              <a:t>korisnika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raditi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rješavanju</a:t>
            </a:r>
            <a:r>
              <a:rPr lang="en-US" dirty="0"/>
              <a:t> </a:t>
            </a:r>
            <a:r>
              <a:rPr lang="en-US" dirty="0" err="1"/>
              <a:t>identificiranih</a:t>
            </a:r>
            <a:r>
              <a:rPr lang="en-US" dirty="0"/>
              <a:t> </a:t>
            </a:r>
            <a:r>
              <a:rPr lang="en-US" dirty="0" err="1"/>
              <a:t>nedostataka</a:t>
            </a:r>
            <a:endParaRPr lang="hr-HR" dirty="0"/>
          </a:p>
          <a:p>
            <a:r>
              <a:rPr lang="en-US" dirty="0" err="1"/>
              <a:t>Osigurati</a:t>
            </a:r>
            <a:r>
              <a:rPr lang="en-US" dirty="0"/>
              <a:t> </a:t>
            </a:r>
            <a:r>
              <a:rPr lang="en-US" dirty="0" err="1"/>
              <a:t>uspješan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učinkovit</a:t>
            </a:r>
            <a:r>
              <a:rPr lang="en-US" dirty="0"/>
              <a:t> </a:t>
            </a:r>
            <a:r>
              <a:rPr lang="en-US" dirty="0" err="1"/>
              <a:t>sustav</a:t>
            </a:r>
            <a:r>
              <a:rPr lang="en-US" dirty="0"/>
              <a:t> za </a:t>
            </a:r>
            <a:r>
              <a:rPr lang="en-US" dirty="0" err="1"/>
              <a:t>dobrotvorno</a:t>
            </a:r>
            <a:r>
              <a:rPr lang="en-US" dirty="0"/>
              <a:t> </a:t>
            </a:r>
            <a:r>
              <a:rPr lang="en-US" dirty="0" err="1"/>
              <a:t>darivanje</a:t>
            </a:r>
            <a:r>
              <a:rPr lang="en-US" dirty="0"/>
              <a:t> </a:t>
            </a:r>
            <a:r>
              <a:rPr lang="en-US" dirty="0" err="1"/>
              <a:t>kroz</a:t>
            </a:r>
            <a:r>
              <a:rPr lang="en-US" dirty="0"/>
              <a:t> </a:t>
            </a:r>
            <a:r>
              <a:rPr lang="en-US" dirty="0" err="1"/>
              <a:t>transparentnost</a:t>
            </a:r>
            <a:r>
              <a:rPr lang="en-US" dirty="0"/>
              <a:t>, </a:t>
            </a:r>
            <a:r>
              <a:rPr lang="en-US" dirty="0" err="1"/>
              <a:t>pouzdanost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sigurnost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567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BEA997-6BB7-8D7A-B1E1-0DFEEEAED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hr-HR" sz="4800"/>
              <a:t>Hvala na pažnji</a:t>
            </a:r>
            <a:endParaRPr lang="en-150" sz="4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BF750-D41E-CE08-5B28-4A3CF63AA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endParaRPr lang="en-150" sz="240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590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85FEE-530A-F7F2-2659-374895384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hr-HR" sz="5400"/>
              <a:t>Sadržaj</a:t>
            </a:r>
            <a:endParaRPr lang="en-150" sz="54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5184D-C14D-027A-B9FB-750A50B3A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hr-HR" sz="2200" dirty="0"/>
              <a:t>Problemi tradicionalnih modela dobrotvornog davanja</a:t>
            </a:r>
          </a:p>
          <a:p>
            <a:r>
              <a:rPr lang="hr-HR" sz="2200" dirty="0"/>
              <a:t>Kako blockchain poboljšava transparentnost dobrotvornog davanja?</a:t>
            </a:r>
          </a:p>
          <a:p>
            <a:r>
              <a:rPr lang="hr-HR" sz="2200" dirty="0"/>
              <a:t>Organizacija koje su uspješno koristile blockchain tehnologiju u dobrotvorne svrhe</a:t>
            </a:r>
          </a:p>
          <a:p>
            <a:r>
              <a:rPr lang="hr-HR" sz="2200" dirty="0"/>
              <a:t>Uloga pametnih ugovora u dobrotvornom davanju</a:t>
            </a:r>
          </a:p>
          <a:p>
            <a:r>
              <a:rPr lang="hr-HR" sz="2200" dirty="0"/>
              <a:t>Izazovi blockchaina u dobrotvornom davanju</a:t>
            </a:r>
          </a:p>
          <a:p>
            <a:r>
              <a:rPr lang="hr-HR" sz="2200" dirty="0"/>
              <a:t>Programsko riješenje</a:t>
            </a:r>
          </a:p>
          <a:p>
            <a:endParaRPr lang="en-150" sz="2200" dirty="0"/>
          </a:p>
        </p:txBody>
      </p:sp>
    </p:spTree>
    <p:extLst>
      <p:ext uri="{BB962C8B-B14F-4D97-AF65-F5344CB8AC3E}">
        <p14:creationId xmlns:p14="http://schemas.microsoft.com/office/powerpoint/2010/main" val="3860551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47084A-9C70-A8A5-76EE-62355B259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hr-HR" sz="4600" dirty="0"/>
              <a:t>Problemi tradicionalnih modela dobrotvornog davanja</a:t>
            </a:r>
            <a:endParaRPr lang="en-150" sz="46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E4165-9FEE-D3A4-A8DE-2BA1C6F52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hr-HR" sz="2200" dirty="0"/>
              <a:t>Nedostatak transparentnosti - Donatori često ne znaju točno kako se njihov novac koristi, što može dovesti do zabrinutosti da se novac ne troši u svrhu za koju je namijenjen</a:t>
            </a:r>
          </a:p>
          <a:p>
            <a:r>
              <a:rPr lang="hr-HR" sz="2200" dirty="0"/>
              <a:t>Nedostatak povjerenja u organizacije - Donatori se često pitaju hoće li njihov novac biti iskorišten na pravi način i hoće li se njihov doprinos zaista odraziti na poboljšanje života onih kojima je pomoć potrebna.</a:t>
            </a:r>
            <a:endParaRPr lang="en-150" sz="2200" dirty="0"/>
          </a:p>
        </p:txBody>
      </p:sp>
    </p:spTree>
    <p:extLst>
      <p:ext uri="{BB962C8B-B14F-4D97-AF65-F5344CB8AC3E}">
        <p14:creationId xmlns:p14="http://schemas.microsoft.com/office/powerpoint/2010/main" val="1942474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D5874D-24D0-3A73-C7A0-62A36A1BF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hr-HR" sz="3800"/>
              <a:t>Kako blockchain poboljšava transparentnost dobrotvornog davanja?</a:t>
            </a:r>
            <a:endParaRPr lang="en-150" sz="3800"/>
          </a:p>
        </p:txBody>
      </p:sp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56824F81-0635-8EC6-0018-2A036037C0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44" r="810" b="2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AD05A-951A-0CF5-BD98-10F916E41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r>
              <a:rPr lang="hr-HR" sz="2200" dirty="0"/>
              <a:t>Praćenje novca u stvarnom vremenu</a:t>
            </a:r>
          </a:p>
          <a:p>
            <a:r>
              <a:rPr lang="hr-HR" sz="2200" dirty="0"/>
              <a:t>Svaki put kada se novac prenosi putem blockchain mreže, to se bilježi i čuva na siguran način </a:t>
            </a:r>
          </a:p>
          <a:p>
            <a:r>
              <a:rPr lang="hr-HR" sz="2200" dirty="0"/>
              <a:t>Donatori mogu pratiti put svog novca od trenutka kada ga doniraju do trenutka kada stigne do cilja</a:t>
            </a:r>
          </a:p>
          <a:p>
            <a:r>
              <a:rPr lang="hr-HR" sz="2200" dirty="0"/>
              <a:t>Pametni ugovori - mogu osigurati da se novac donira samo ako se ispune određeni uvjeti</a:t>
            </a:r>
          </a:p>
          <a:p>
            <a:r>
              <a:rPr lang="hr-HR" sz="2200" dirty="0"/>
              <a:t>Decentralizacija – nema medijatora koji bi mogao manipulirati novcem</a:t>
            </a:r>
            <a:endParaRPr lang="en-150" sz="2200" dirty="0"/>
          </a:p>
        </p:txBody>
      </p:sp>
    </p:spTree>
    <p:extLst>
      <p:ext uri="{BB962C8B-B14F-4D97-AF65-F5344CB8AC3E}">
        <p14:creationId xmlns:p14="http://schemas.microsoft.com/office/powerpoint/2010/main" val="2189120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BD3955-D0F1-F438-D5C2-162070082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hr-HR" sz="3400"/>
              <a:t>Organizacija koje su uspješno koristile blockchain tehnologiju u dobrotvorne svrhe</a:t>
            </a:r>
            <a:endParaRPr lang="en-150" sz="340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E52D5-947A-B587-FD14-0ED241451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hr-HR" sz="1700" dirty="0"/>
              <a:t>The Water Project - The Water Project je organizacija koja se bavi osiguravanjem čiste vode u ruralnim područjima u Africi</a:t>
            </a:r>
          </a:p>
          <a:p>
            <a:r>
              <a:rPr lang="hr-HR" sz="1700" dirty="0"/>
              <a:t>GiveCrypto - GiveCrypto je organizacija koja se bavi pružanjem financijske pomoći izravno ljudima u kriznim situacijama putem kriptovaluta</a:t>
            </a:r>
          </a:p>
          <a:p>
            <a:r>
              <a:rPr lang="hr-HR" sz="1700" dirty="0"/>
              <a:t>UN World Food Programme - je organizacija koja se bavi pružanjem hrane i osnovnih potrepština u kriznim situacijama diljem svijeta</a:t>
            </a:r>
            <a:endParaRPr lang="en-150" sz="1700" dirty="0"/>
          </a:p>
        </p:txBody>
      </p:sp>
      <p:pic>
        <p:nvPicPr>
          <p:cNvPr id="5" name="Picture 4" descr="Open bags of varieties grain seeds">
            <a:extLst>
              <a:ext uri="{FF2B5EF4-FFF2-40B4-BE49-F238E27FC236}">
                <a16:creationId xmlns:a16="http://schemas.microsoft.com/office/drawing/2014/main" id="{8056306D-8094-A0DB-8F33-62617AF45D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82" r="19865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81829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3AFA0-E54B-8AA8-4068-F9D21D4AD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hr-HR" sz="4800"/>
              <a:t>Uloga pametnih ugovora u dobrotvornom davanju</a:t>
            </a:r>
            <a:endParaRPr lang="en-150" sz="480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A5F3F8C-C959-D1C4-60BD-A7B0EF10D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hr-HR" sz="2000"/>
              <a:t>Automatizacija donacija - omogućuju automatizaciju procesa donacija na blockchainu, bez potrebe za ljudskom intervencijom. To poboljšava učinkovitost procesa i smanjuje vrijeme čekanja na obradu donacija.</a:t>
            </a:r>
          </a:p>
          <a:p>
            <a:r>
              <a:rPr lang="hr-HR" sz="2000"/>
              <a:t>Sigurnost i transparentnost - osiguravaju sigurnost i transparentnost transakcija, jer se svi podaci o transakcijama i donacijama zapisuju u blockchainu</a:t>
            </a:r>
          </a:p>
          <a:p>
            <a:r>
              <a:rPr lang="hr-HR" sz="2000"/>
              <a:t>Automatsko izvršenje uvjeta donacije - Pametni ugovori mogu biti programirani da izvršavaju uvjete donacije automatski kada su zadovoljeni</a:t>
            </a:r>
          </a:p>
          <a:p>
            <a:r>
              <a:rPr lang="hr-HR" sz="2000"/>
              <a:t>Smanjenje troškova - Pametni ugovori mogu smanjiti troškove u dobrotvornom davanju tako što smanjuju potrebu za posrednicima i administracijom</a:t>
            </a:r>
            <a:endParaRPr lang="en-150" sz="200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675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F8DF0-3FCF-745D-D93B-6DBFC08F0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3796306" cy="2690949"/>
          </a:xfrm>
        </p:spPr>
        <p:txBody>
          <a:bodyPr anchor="t">
            <a:normAutofit/>
          </a:bodyPr>
          <a:lstStyle/>
          <a:p>
            <a:r>
              <a:rPr lang="hr-HR" dirty="0"/>
              <a:t>Izazovi blockchaina u dobrotvornom davanju</a:t>
            </a:r>
            <a:endParaRPr lang="en-15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65117-548C-1B52-4EBE-9BCDC6A00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6218" y="1463039"/>
            <a:ext cx="5542387" cy="4300447"/>
          </a:xfrm>
        </p:spPr>
        <p:txBody>
          <a:bodyPr anchor="t">
            <a:normAutofit/>
          </a:bodyPr>
          <a:lstStyle/>
          <a:p>
            <a:r>
              <a:rPr lang="hr-HR" sz="2000" dirty="0"/>
              <a:t>Mnogi ljudi još uvijek nisu upoznati s blockchain tehnologijom i ne razumiju njezine prednosti</a:t>
            </a:r>
          </a:p>
          <a:p>
            <a:r>
              <a:rPr lang="hr-HR" sz="2000" dirty="0"/>
              <a:t>Potreba za tehničkom stručnošću - To može predstavljati izazov za neke organizacije koje nemaju stručnjake za razvoj blockchain rješenja i za donatore koji nisu upoznati s tehnologijom.</a:t>
            </a:r>
          </a:p>
          <a:p>
            <a:r>
              <a:rPr lang="hr-HR" sz="2000" dirty="0"/>
              <a:t>Regulacijska pitanja - Blockchain tehnologija nije regulirana na način na koji su tradicionalne financijske institucije regulirane, što može predstavljati izazov u primjeni tehnologije u dobrotvornom sektoru</a:t>
            </a:r>
            <a:endParaRPr lang="en-150" sz="2000" dirty="0"/>
          </a:p>
        </p:txBody>
      </p:sp>
    </p:spTree>
    <p:extLst>
      <p:ext uri="{BB962C8B-B14F-4D97-AF65-F5344CB8AC3E}">
        <p14:creationId xmlns:p14="http://schemas.microsoft.com/office/powerpoint/2010/main" val="1517918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DD5BD-87FE-DB19-AD68-AF8C6A967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Programsko riješenje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A5B59-0958-4FF8-6C1E-44C18D03E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dirty="0"/>
              <a:t>Backend: </a:t>
            </a:r>
            <a:r>
              <a:rPr lang="en-US" sz="2400" dirty="0" err="1"/>
              <a:t>Programski</a:t>
            </a:r>
            <a:r>
              <a:rPr lang="en-US" sz="2400" dirty="0"/>
              <a:t> </a:t>
            </a:r>
            <a:r>
              <a:rPr lang="en-US" sz="2400" dirty="0" err="1"/>
              <a:t>jezik</a:t>
            </a:r>
            <a:r>
              <a:rPr lang="en-US" sz="2400" dirty="0"/>
              <a:t> Java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/>
              <a:t>Frontend: React </a:t>
            </a:r>
            <a:r>
              <a:rPr lang="en-US" sz="2400" dirty="0" err="1"/>
              <a:t>okvir</a:t>
            </a:r>
            <a:endParaRPr lang="en-US" sz="24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 err="1"/>
              <a:t>Baza</a:t>
            </a:r>
            <a:r>
              <a:rPr lang="en-US" sz="2400" dirty="0"/>
              <a:t> </a:t>
            </a:r>
            <a:r>
              <a:rPr lang="en-US" sz="2400" dirty="0" err="1"/>
              <a:t>podataka</a:t>
            </a:r>
            <a:r>
              <a:rPr lang="en-US" sz="2400" dirty="0"/>
              <a:t>: PostgreSQL</a:t>
            </a:r>
          </a:p>
          <a:p>
            <a:endParaRPr lang="en-US" dirty="0"/>
          </a:p>
        </p:txBody>
      </p:sp>
      <p:pic>
        <p:nvPicPr>
          <p:cNvPr id="1028" name="Picture 4" descr="Java | MSMP Technologies">
            <a:extLst>
              <a:ext uri="{FF2B5EF4-FFF2-40B4-BE49-F238E27FC236}">
                <a16:creationId xmlns:a16="http://schemas.microsoft.com/office/drawing/2014/main" id="{4F2C62B3-E8E9-DF3D-2DAC-7839D7C6D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428" y="681037"/>
            <a:ext cx="4557835" cy="275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Your custom development solution with React JS| Ubidreams">
            <a:extLst>
              <a:ext uri="{FF2B5EF4-FFF2-40B4-BE49-F238E27FC236}">
                <a16:creationId xmlns:a16="http://schemas.microsoft.com/office/drawing/2014/main" id="{90F524F0-3D95-5C1B-8034-722164B5B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155" y="3590925"/>
            <a:ext cx="4416379" cy="290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ostgreSQL: Open Source Databases | OVHcloud">
            <a:extLst>
              <a:ext uri="{FF2B5EF4-FFF2-40B4-BE49-F238E27FC236}">
                <a16:creationId xmlns:a16="http://schemas.microsoft.com/office/drawing/2014/main" id="{0F86CF9B-46EB-A5D0-66C0-5E802E458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14763"/>
            <a:ext cx="52578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03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E78F0-7C0C-7530-4F19-ADEC29F99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Izazovi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2AF06-C47C-50E0-158B-8D6FAB379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Infrastruktura</a:t>
            </a:r>
          </a:p>
          <a:p>
            <a:r>
              <a:rPr lang="hr-HR" dirty="0"/>
              <a:t>Povezivanje s bazom podataka</a:t>
            </a:r>
          </a:p>
          <a:p>
            <a:r>
              <a:rPr lang="hr-HR" dirty="0"/>
              <a:t>Korisničko iskustvo</a:t>
            </a:r>
          </a:p>
          <a:p>
            <a:r>
              <a:rPr lang="hr-HR" dirty="0"/>
              <a:t>Nerješeni izazovi</a:t>
            </a:r>
            <a:endParaRPr lang="en-US" dirty="0"/>
          </a:p>
        </p:txBody>
      </p:sp>
      <p:pic>
        <p:nvPicPr>
          <p:cNvPr id="2052" name="Picture 4" descr="Donate Cryptocurrency | Cascadia Wildlands">
            <a:extLst>
              <a:ext uri="{FF2B5EF4-FFF2-40B4-BE49-F238E27FC236}">
                <a16:creationId xmlns:a16="http://schemas.microsoft.com/office/drawing/2014/main" id="{D6E0CC44-91F6-6F6A-3154-27224A80D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230" y="3429000"/>
            <a:ext cx="5927355" cy="208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484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506</Words>
  <Application>Microsoft Office PowerPoint</Application>
  <PresentationFormat>Widescreen</PresentationFormat>
  <Paragraphs>50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Primjena blockchaina za dobrotvorne svrhe</vt:lpstr>
      <vt:lpstr>Sadržaj</vt:lpstr>
      <vt:lpstr>Problemi tradicionalnih modela dobrotvornog davanja</vt:lpstr>
      <vt:lpstr>Kako blockchain poboljšava transparentnost dobrotvornog davanja?</vt:lpstr>
      <vt:lpstr>Organizacija koje su uspješno koristile blockchain tehnologiju u dobrotvorne svrhe</vt:lpstr>
      <vt:lpstr>Uloga pametnih ugovora u dobrotvornom davanju</vt:lpstr>
      <vt:lpstr>Izazovi blockchaina u dobrotvornom davanju</vt:lpstr>
      <vt:lpstr>Programsko riješenje</vt:lpstr>
      <vt:lpstr>Izazovi</vt:lpstr>
      <vt:lpstr>PowerPoint Presentation</vt:lpstr>
      <vt:lpstr>PowerPoint Presentation</vt:lpstr>
      <vt:lpstr>PowerPoint Presentation</vt:lpstr>
      <vt:lpstr>Zaključak</vt:lpstr>
      <vt:lpstr>Hvala na pažnji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Poboljšavanje transparentnosti i odgovornosti u dobrotvornom doniranju uz blockchain</dc:title>
  <dc:creator>Bruno Šimunović</dc:creator>
  <cp:lastModifiedBy>Bruno Šimunović</cp:lastModifiedBy>
  <cp:revision>9</cp:revision>
  <dcterms:created xsi:type="dcterms:W3CDTF">2023-04-25T08:00:45Z</dcterms:created>
  <dcterms:modified xsi:type="dcterms:W3CDTF">2023-07-07T07:51:58Z</dcterms:modified>
</cp:coreProperties>
</file>